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3"/>
  </p:notesMasterIdLst>
  <p:sldIdLst>
    <p:sldId id="8168" r:id="rId2"/>
    <p:sldId id="8934" r:id="rId3"/>
    <p:sldId id="8535" r:id="rId4"/>
    <p:sldId id="8576" r:id="rId5"/>
    <p:sldId id="8935" r:id="rId6"/>
    <p:sldId id="8747" r:id="rId7"/>
    <p:sldId id="8792" r:id="rId8"/>
    <p:sldId id="8936" r:id="rId9"/>
    <p:sldId id="9149" r:id="rId10"/>
    <p:sldId id="9150" r:id="rId11"/>
    <p:sldId id="9151" r:id="rId12"/>
    <p:sldId id="9152" r:id="rId13"/>
    <p:sldId id="9153" r:id="rId14"/>
    <p:sldId id="4935" r:id="rId15"/>
    <p:sldId id="9154" r:id="rId16"/>
    <p:sldId id="9129" r:id="rId17"/>
    <p:sldId id="9158" r:id="rId18"/>
    <p:sldId id="9159" r:id="rId19"/>
    <p:sldId id="9160" r:id="rId20"/>
    <p:sldId id="9161" r:id="rId21"/>
    <p:sldId id="9162" r:id="rId22"/>
    <p:sldId id="9140" r:id="rId23"/>
    <p:sldId id="9163" r:id="rId24"/>
    <p:sldId id="9164" r:id="rId25"/>
    <p:sldId id="9165" r:id="rId26"/>
    <p:sldId id="9166" r:id="rId27"/>
    <p:sldId id="7637" r:id="rId28"/>
    <p:sldId id="9157" r:id="rId29"/>
    <p:sldId id="9156" r:id="rId30"/>
    <p:sldId id="9155" r:id="rId31"/>
    <p:sldId id="9167" r:id="rId32"/>
    <p:sldId id="9141" r:id="rId33"/>
    <p:sldId id="9169" r:id="rId34"/>
    <p:sldId id="8900" r:id="rId35"/>
    <p:sldId id="9168" r:id="rId36"/>
    <p:sldId id="8901" r:id="rId37"/>
    <p:sldId id="9171" r:id="rId38"/>
    <p:sldId id="9104" r:id="rId39"/>
    <p:sldId id="9170" r:id="rId40"/>
    <p:sldId id="9148" r:id="rId41"/>
    <p:sldId id="8536" r:id="rId42"/>
  </p:sldIdLst>
  <p:sldSz cx="12192000" cy="6858000"/>
  <p:notesSz cx="6858000" cy="9144000"/>
  <p:defaultTextStyle>
    <a:defPPr>
      <a:defRPr lang="en-U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47"/>
    <a:srgbClr val="8B40C4"/>
    <a:srgbClr val="7E37B3"/>
    <a:srgbClr val="7131A1"/>
    <a:srgbClr val="9148C8"/>
    <a:srgbClr val="8238BA"/>
    <a:srgbClr val="0000FF"/>
    <a:srgbClr val="FFFF99"/>
    <a:srgbClr val="5DB2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3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4B92E-4EBF-4F89-A02C-4D0384DF28DD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04EA0-8542-4B21-9571-D9C49DBE47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1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3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4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0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1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46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66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1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1" b="1"/>
            </a:lvl4pPr>
            <a:lvl5pPr marL="1828800" indent="0">
              <a:buNone/>
              <a:defRPr sz="1601" b="1"/>
            </a:lvl5pPr>
            <a:lvl6pPr marL="2286000" indent="0">
              <a:buNone/>
              <a:defRPr sz="1601" b="1"/>
            </a:lvl6pPr>
            <a:lvl7pPr marL="2743199" indent="0">
              <a:buNone/>
              <a:defRPr sz="1601" b="1"/>
            </a:lvl7pPr>
            <a:lvl8pPr marL="3200400" indent="0">
              <a:buNone/>
              <a:defRPr sz="1601" b="1"/>
            </a:lvl8pPr>
            <a:lvl9pPr marL="3657601" indent="0">
              <a:buNone/>
              <a:defRPr sz="16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1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1" b="1"/>
            </a:lvl4pPr>
            <a:lvl5pPr marL="1828800" indent="0">
              <a:buNone/>
              <a:defRPr sz="1601" b="1"/>
            </a:lvl5pPr>
            <a:lvl6pPr marL="2286000" indent="0">
              <a:buNone/>
              <a:defRPr sz="1601" b="1"/>
            </a:lvl6pPr>
            <a:lvl7pPr marL="2743199" indent="0">
              <a:buNone/>
              <a:defRPr sz="1601" b="1"/>
            </a:lvl7pPr>
            <a:lvl8pPr marL="3200400" indent="0">
              <a:buNone/>
              <a:defRPr sz="1601" b="1"/>
            </a:lvl8pPr>
            <a:lvl9pPr marL="3657601" indent="0">
              <a:buNone/>
              <a:defRPr sz="16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5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7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3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1" indent="0">
              <a:buNone/>
              <a:defRPr sz="1200"/>
            </a:lvl2pPr>
            <a:lvl3pPr marL="914400" indent="0">
              <a:buNone/>
              <a:defRPr sz="1001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199" indent="0">
              <a:buNone/>
              <a:defRPr sz="900"/>
            </a:lvl7pPr>
            <a:lvl8pPr marL="3200400" indent="0">
              <a:buNone/>
              <a:defRPr sz="900"/>
            </a:lvl8pPr>
            <a:lvl9pPr marL="365760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8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5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1" indent="0">
              <a:buNone/>
              <a:defRPr sz="2801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199" indent="0">
              <a:buNone/>
              <a:defRPr sz="2000"/>
            </a:lvl7pPr>
            <a:lvl8pPr marL="3200400" indent="0">
              <a:buNone/>
              <a:defRPr sz="2000"/>
            </a:lvl8pPr>
            <a:lvl9pPr marL="3657601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3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1" indent="0">
              <a:buNone/>
              <a:defRPr sz="1200"/>
            </a:lvl2pPr>
            <a:lvl3pPr marL="914400" indent="0">
              <a:buNone/>
              <a:defRPr sz="1001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199" indent="0">
              <a:buNone/>
              <a:defRPr sz="900"/>
            </a:lvl7pPr>
            <a:lvl8pPr marL="3200400" indent="0">
              <a:buNone/>
              <a:defRPr sz="900"/>
            </a:lvl8pPr>
            <a:lvl9pPr marL="365760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7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307F8-B8B2-4646-B239-79015CF7DC98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B74C3-C2A9-477B-A9E1-53A11C02CA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0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9" indent="-342899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2" indent="-285752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1" indent="-228601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1" indent="-228601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2" indent="-228601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1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1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1" indent="-228601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2" indent="-228601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9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3132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681EBE-E6A4-B05B-46BF-143776C41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72EF13-46E6-8CAB-81C5-0A8877348823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earnestly for you in his prayers, that you may stand perfect and fully assured in all the will of God. </a:t>
            </a: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13 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 testify for him that he has a deep concern for you and for those who are in Laodicea and Hierapolis. </a:t>
            </a: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Luke, the beloved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4:10-18 NASB </a:t>
            </a:r>
          </a:p>
        </p:txBody>
      </p:sp>
    </p:spTree>
    <p:extLst>
      <p:ext uri="{BB962C8B-B14F-4D97-AF65-F5344CB8AC3E}">
        <p14:creationId xmlns:p14="http://schemas.microsoft.com/office/powerpoint/2010/main" val="1648427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41BD0B-95EB-FECD-8D7E-4CF8513208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57CAAA-F82E-5381-D80F-6BD63FF28624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physician, sends you his greetings, and also Demas. </a:t>
            </a: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Greet the brethren who are in Laodicea and also Nympha and the church that is in her house. </a:t>
            </a: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16 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When this letter is read among you, have it also read in the church of the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4:10-18 NASB </a:t>
            </a:r>
          </a:p>
        </p:txBody>
      </p:sp>
    </p:spTree>
    <p:extLst>
      <p:ext uri="{BB962C8B-B14F-4D97-AF65-F5344CB8AC3E}">
        <p14:creationId xmlns:p14="http://schemas.microsoft.com/office/powerpoint/2010/main" val="222426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00A5B8-1C17-76C6-F5D2-E521EB015B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323E16-8768-6701-0454-0612A8FA00C5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Laodiceans; and you, for your part read my letter that is coming from Laodicea. </a:t>
            </a: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17 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Say to Archippus, “Take heed to the ministry which you have received in the Lord, that you may fulfill it.” </a:t>
            </a: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18 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I, Paul, write this greeting with my own hand.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4:10-18 NASB </a:t>
            </a:r>
          </a:p>
        </p:txBody>
      </p:sp>
    </p:spTree>
    <p:extLst>
      <p:ext uri="{BB962C8B-B14F-4D97-AF65-F5344CB8AC3E}">
        <p14:creationId xmlns:p14="http://schemas.microsoft.com/office/powerpoint/2010/main" val="3940878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E5260C-DBF4-76E9-EAAA-24F66C618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F5F216-CA8F-28AA-567E-82A373C79DEA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Remember my imprisonment. Grace be with you.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i="1" dirty="0">
              <a:solidFill>
                <a:srgbClr val="000000"/>
              </a:solidFill>
              <a:latin typeface="Calibri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i="1" dirty="0">
              <a:solidFill>
                <a:srgbClr val="000000"/>
              </a:solidFill>
              <a:latin typeface="Calibri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4:10-18 NASB </a:t>
            </a:r>
          </a:p>
        </p:txBody>
      </p:sp>
    </p:spTree>
    <p:extLst>
      <p:ext uri="{BB962C8B-B14F-4D97-AF65-F5344CB8AC3E}">
        <p14:creationId xmlns:p14="http://schemas.microsoft.com/office/powerpoint/2010/main" val="927881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3576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4C2F75-8C2C-946D-35AE-78DF83316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A2498B-199B-5C73-A0B2-E5754204BA8B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i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All God’s fullness is in Him, and He has 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i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perfectly equipped us for the life that God 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i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wants us to live.</a:t>
            </a:r>
            <a:endParaRPr kumimoji="0" lang="en-US" sz="5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9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F52069-BF27-5856-9C4D-9EEAE8A46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226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540302-834A-6BE5-B892-7C23D7C2E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1762BF-B77D-1733-A313-CF3635AB5AC0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71500" algn="l"/>
              </a:tabLst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Three Ways Paul Categorizes These Men…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98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6E9E21-072D-AF22-8546-599186416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DB76F5-494F-D086-A20B-18C032C2EA46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71500" algn="l"/>
              </a:tabLst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Three Ways Paul Categorizes These Men…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men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stayed the course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20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82AC37-692C-1D54-85B0-5C6350F76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7DAB3B-503A-21AA-D235-80DF8292A769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Aristarchus, my fellow prisoner, sends you his greetings; and also Barnabas’s cousin Mark (about whom you received instructions; if he comes to you, welcome him); </a:t>
            </a: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 also Jesus who is called Justus; these are the only fellow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4:10-11 NASB </a:t>
            </a:r>
          </a:p>
        </p:txBody>
      </p:sp>
    </p:spTree>
    <p:extLst>
      <p:ext uri="{BB962C8B-B14F-4D97-AF65-F5344CB8AC3E}">
        <p14:creationId xmlns:p14="http://schemas.microsoft.com/office/powerpoint/2010/main" val="25010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176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FC2274-1735-2F38-2003-671EC771A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EAA1B9-296B-C1B8-6368-603EED1334AD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workers for the kingdom of God who are from the circumcision, and they have proved to be an encouragement to me.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i="1" dirty="0">
              <a:solidFill>
                <a:srgbClr val="000000"/>
              </a:solidFill>
              <a:latin typeface="Calibri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4:10-18 NASB </a:t>
            </a:r>
          </a:p>
        </p:txBody>
      </p:sp>
    </p:spTree>
    <p:extLst>
      <p:ext uri="{BB962C8B-B14F-4D97-AF65-F5344CB8AC3E}">
        <p14:creationId xmlns:p14="http://schemas.microsoft.com/office/powerpoint/2010/main" val="3874058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817F59-88DF-6D14-EB46-F630AD4EAF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5DA93D-AA53-6B3D-FF5A-467C9E12E135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Luke, the beloved physician, sends you his greetings, and also Demas.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i="1" dirty="0">
              <a:solidFill>
                <a:srgbClr val="000000"/>
              </a:solidFill>
              <a:latin typeface="Calibri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i="1" dirty="0">
              <a:solidFill>
                <a:srgbClr val="000000"/>
              </a:solidFill>
              <a:latin typeface="Calibri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</a:t>
            </a:r>
            <a:r>
              <a:rPr lang="en-US" sz="40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NASB </a:t>
            </a:r>
          </a:p>
        </p:txBody>
      </p:sp>
    </p:spTree>
    <p:extLst>
      <p:ext uri="{BB962C8B-B14F-4D97-AF65-F5344CB8AC3E}">
        <p14:creationId xmlns:p14="http://schemas.microsoft.com/office/powerpoint/2010/main" val="2377226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BC0136-D6EA-C5AD-2F57-49ABEC9EA0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4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0806B4-822C-AD02-69E3-1536E4E79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8BE981-74B0-26A8-FC80-3FA6513110CF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71500" algn="l"/>
              </a:tabLst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Three Ways Paul Categorizes These Men…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men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stayed the course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46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FA8D75-E6AC-F094-12A6-836D71B79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3B060E-1D4E-8F1C-B87E-E6CCB8C52ED5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71500" algn="l"/>
              </a:tabLst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Three Ways Paul Categorizes These Men…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men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stayed the course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178" marR="0" lvl="1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man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prayed intentionally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14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B3A23D-AE55-0571-9434-F20E9C3095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82EDA9-23C3-60D2-28EA-77E12649AD27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12 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Epaphras, who is one of your number, a bondslave of Jesus Christ, sends you his greetings, always laboring earnestly for you in his prayers, that you may stand perfect and fully assured in all the will of God. </a:t>
            </a: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13 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 testify for him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</a:t>
            </a:r>
            <a:r>
              <a:rPr lang="en-US" sz="40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-13 NASB </a:t>
            </a:r>
          </a:p>
        </p:txBody>
      </p:sp>
    </p:spTree>
    <p:extLst>
      <p:ext uri="{BB962C8B-B14F-4D97-AF65-F5344CB8AC3E}">
        <p14:creationId xmlns:p14="http://schemas.microsoft.com/office/powerpoint/2010/main" val="1338893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EBD32D-2E16-4D3C-0D31-7F9C1DE45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74E90C-C3D5-06D7-FBE7-FC0E5AE07765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that he has a deep concern for you and for those who are in Laodicea and Hierapolis.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i="1" dirty="0">
              <a:solidFill>
                <a:srgbClr val="000000"/>
              </a:solidFill>
              <a:latin typeface="Calibri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4:12-13 NASB </a:t>
            </a:r>
          </a:p>
        </p:txBody>
      </p:sp>
    </p:spTree>
    <p:extLst>
      <p:ext uri="{BB962C8B-B14F-4D97-AF65-F5344CB8AC3E}">
        <p14:creationId xmlns:p14="http://schemas.microsoft.com/office/powerpoint/2010/main" val="3989185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6076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994AB3-7A5F-D7C7-2A49-F17E7CC9A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B2D427-6A02-9F86-2D32-8F9A6C284557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71500" algn="l"/>
              </a:tabLst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Three Ways Paul Categorizes These Men…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men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stayed the course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315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D21971-BA50-E1DA-A0C5-F40AC3E22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DD7848-DC3E-CE27-F2AD-B0D886ACD41F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71500" algn="l"/>
              </a:tabLst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Three Ways Paul Categorizes These Men…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men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stayed the course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178" marR="0" lvl="1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man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prayed intentionally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858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0979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C6E591-917C-8331-613F-5B8EB08341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57282E-B426-3195-FD3C-E0DF2AA1FC7F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71500" algn="l"/>
              </a:tabLst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Three Ways Paul Categorizes These Men…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men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stayed the course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178" marR="0" lvl="1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man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prayed intentionally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354" marR="0" lvl="2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754" marR="0" lvl="2" indent="-91440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3"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man who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strayed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18794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FDAE7F-44B2-3473-41AE-80091E2A1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5E6E7E-2D7F-596E-5B15-1E0C25822772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Luke, the beloved physician, sends you his greetings, and also Demas.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4:14 NASB </a:t>
            </a:r>
          </a:p>
        </p:txBody>
      </p:sp>
    </p:spTree>
    <p:extLst>
      <p:ext uri="{BB962C8B-B14F-4D97-AF65-F5344CB8AC3E}">
        <p14:creationId xmlns:p14="http://schemas.microsoft.com/office/powerpoint/2010/main" val="2071383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D83D29-177D-626B-E78C-597B705BA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32628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5A5FF0-8DFF-4B0D-5D19-0735554174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7E03D9-8A09-1BCE-E48B-39F6D1DF092A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/>
            <a:r>
              <a:rPr lang="en-US" sz="5400" b="1" i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Ministry is not something we do for God; </a:t>
            </a:r>
          </a:p>
          <a:p>
            <a:pPr marL="0" marR="0"/>
            <a:r>
              <a:rPr lang="en-US" sz="5400" b="1" i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it is something God does in and through us.</a:t>
            </a:r>
            <a:endParaRPr lang="en-US" sz="5400" dirty="0"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4224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92933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042730-3E99-0868-8498-14D86224E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7810FC-1793-F4EA-9E0B-5AE908122E39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All God’s fullness is in Him, and He has 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perfectly equipped us for the life that God 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wants us to live.</a:t>
            </a:r>
          </a:p>
        </p:txBody>
      </p:sp>
    </p:spTree>
    <p:extLst>
      <p:ext uri="{BB962C8B-B14F-4D97-AF65-F5344CB8AC3E}">
        <p14:creationId xmlns:p14="http://schemas.microsoft.com/office/powerpoint/2010/main" val="1769288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93765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D4C8EE-E283-B1F5-3EAF-73C805D35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C5A7F0-E59F-5FB4-450D-04EC649F8607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18 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 is also head of the body, the church; and He is the beginning, the firstborn from the dead, so that He Himself will come to have first place in everything.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1:18 NASB </a:t>
            </a:r>
          </a:p>
        </p:txBody>
      </p:sp>
    </p:spTree>
    <p:extLst>
      <p:ext uri="{BB962C8B-B14F-4D97-AF65-F5344CB8AC3E}">
        <p14:creationId xmlns:p14="http://schemas.microsoft.com/office/powerpoint/2010/main" val="2360351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DED3F9-5B02-0E01-115A-6B29D46C5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20636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E199CB-7A48-9CC2-D1E9-ABB29B34E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D86BA-4AEC-18EF-8941-FF63035C3DD4}"/>
              </a:ext>
            </a:extLst>
          </p:cNvPr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Jesus Christ is preeminent over all!</a:t>
            </a:r>
            <a:endParaRPr kumimoji="0" lang="en-US" sz="5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86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736B8F-81C2-953D-B839-9E11B87C6873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algn="l"/>
            <a:r>
              <a:rPr lang="en-US" sz="5400" i="1" baseline="30000" dirty="0">
                <a:solidFill>
                  <a:srgbClr val="000000"/>
                </a:solidFill>
                <a:effectLst/>
              </a:rPr>
              <a:t>18 </a:t>
            </a:r>
            <a:r>
              <a:rPr lang="en-US" sz="5400" i="1" dirty="0">
                <a:solidFill>
                  <a:srgbClr val="000000"/>
                </a:solidFill>
                <a:effectLst/>
              </a:rPr>
              <a:t>He is also head of the body, the church; and He is the beginning, the firstborn from the dead, so that He Himself will come to have first place in everything.</a:t>
            </a:r>
          </a:p>
          <a:p>
            <a:pPr algn="l"/>
            <a:endParaRPr lang="en-US" sz="5400" i="1" dirty="0">
              <a:solidFill>
                <a:srgbClr val="000000"/>
              </a:solidFill>
              <a:effectLst/>
            </a:endParaRPr>
          </a:p>
          <a:p>
            <a:pPr algn="l"/>
            <a:endParaRPr kumimoji="0" lang="en-US" sz="40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1:18 </a:t>
            </a: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NASB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62484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22E05D-ADC1-A22A-EAD4-6CDD93932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94220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643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883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1382" y="48125"/>
            <a:ext cx="11695316" cy="6458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5400" i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5400" i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6000" i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6000" b="1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Jesus Christ is preeminent over all!</a:t>
            </a:r>
            <a:endParaRPr lang="en-US" sz="5400" b="1" i="1" dirty="0"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384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04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736B8F-81C2-953D-B839-9E11B87C6873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algn="l"/>
            <a:r>
              <a:rPr lang="en-US" sz="5400" i="1" baseline="30000" dirty="0">
                <a:solidFill>
                  <a:srgbClr val="000000"/>
                </a:solidFill>
                <a:effectLst/>
              </a:rPr>
              <a:t>10 </a:t>
            </a:r>
            <a:r>
              <a:rPr lang="en-US" sz="5400" i="1" dirty="0">
                <a:solidFill>
                  <a:srgbClr val="000000"/>
                </a:solidFill>
                <a:effectLst/>
              </a:rPr>
              <a:t>Aristarchus, my fellow prisoner, sends you his greetings; and also Barnabas’s cousin Mark (about whom you received instructions; if he comes to you, welcome him); </a:t>
            </a:r>
            <a:r>
              <a:rPr lang="en-US" sz="5400" i="1" baseline="30000" dirty="0">
                <a:solidFill>
                  <a:srgbClr val="000000"/>
                </a:solidFill>
                <a:effectLst/>
              </a:rPr>
              <a:t>11 </a:t>
            </a:r>
            <a:r>
              <a:rPr lang="en-US" sz="5400" i="1" dirty="0">
                <a:solidFill>
                  <a:srgbClr val="000000"/>
                </a:solidFill>
                <a:effectLst/>
              </a:rPr>
              <a:t>and also Jesus who is called Justus; these are the only fellow</a:t>
            </a:r>
          </a:p>
          <a:p>
            <a:pPr algn="l"/>
            <a:endParaRPr lang="en-US" sz="4000" i="1" dirty="0"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4:10-18 NASB </a:t>
            </a:r>
          </a:p>
        </p:txBody>
      </p:sp>
    </p:spTree>
    <p:extLst>
      <p:ext uri="{BB962C8B-B14F-4D97-AF65-F5344CB8AC3E}">
        <p14:creationId xmlns:p14="http://schemas.microsoft.com/office/powerpoint/2010/main" val="3389386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9BD67E-E229-3260-9465-6413AF80E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479B69-CD44-47E6-4C88-04A9ED93BA6A}"/>
              </a:ext>
            </a:extLst>
          </p:cNvPr>
          <p:cNvSpPr txBox="1"/>
          <p:nvPr/>
        </p:nvSpPr>
        <p:spPr>
          <a:xfrm>
            <a:off x="683342" y="179249"/>
            <a:ext cx="114349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 Bold" panose="02000803030000020004" pitchFamily="2" charset="0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workers for the kingdom of God who are from the circumcision, and they have proved to be an encouragement to me. </a:t>
            </a:r>
            <a:r>
              <a:rPr kumimoji="0" lang="en-US" sz="5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12 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Epaphras, who is one of your number, a bondslave of Jesus Christ, sends you his greetings, always laboring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                       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          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Colossians 4:10-18 NASB </a:t>
            </a:r>
          </a:p>
        </p:txBody>
      </p:sp>
    </p:spTree>
    <p:extLst>
      <p:ext uri="{BB962C8B-B14F-4D97-AF65-F5344CB8AC3E}">
        <p14:creationId xmlns:p14="http://schemas.microsoft.com/office/powerpoint/2010/main" val="25997358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24303</TotalTime>
  <Words>758</Words>
  <Application>Microsoft Office PowerPoint</Application>
  <PresentationFormat>Widescreen</PresentationFormat>
  <Paragraphs>133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Gotham Bold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Headrick, Trey</dc:creator>
  <cp:lastModifiedBy>Headrick, Trey</cp:lastModifiedBy>
  <cp:revision>3383</cp:revision>
  <dcterms:created xsi:type="dcterms:W3CDTF">2020-03-07T01:14:29Z</dcterms:created>
  <dcterms:modified xsi:type="dcterms:W3CDTF">2025-01-20T19:28:50Z</dcterms:modified>
</cp:coreProperties>
</file>